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9753600" cx="13004800"/>
  <p:notesSz cx="6858000" cy="9144000"/>
  <p:embeddedFontLst>
    <p:embeddedFont>
      <p:font typeface="Bodoni"/>
      <p:regular r:id="rId17"/>
      <p:bold r:id="rId18"/>
      <p:italic r:id="rId19"/>
      <p:boldItalic r:id="rId20"/>
    </p:embeddedFont>
    <p:embeddedFont>
      <p:font typeface="Helvetica Neue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hqWp1+2lWfiPq5A5gacGEilvma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odoni-boldItalic.fntdata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Bodoni-regular.fntdata"/><Relationship Id="rId16" Type="http://schemas.openxmlformats.org/officeDocument/2006/relationships/slide" Target="slides/slide12.xml"/><Relationship Id="rId19" Type="http://schemas.openxmlformats.org/officeDocument/2006/relationships/font" Target="fonts/Bodoni-italic.fntdata"/><Relationship Id="rId18" Type="http://schemas.openxmlformats.org/officeDocument/2006/relationships/font" Target="fonts/Bodoni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0ade89849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70ade89849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0ade89849_0_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70ade89849_0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subtítulo" showMasterSp="0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2;p13"/>
          <p:cNvCxnSpPr/>
          <p:nvPr/>
        </p:nvCxnSpPr>
        <p:spPr>
          <a:xfrm>
            <a:off x="508000" y="6591300"/>
            <a:ext cx="11999453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3" name="Google Shape;13;p13"/>
          <p:cNvCxnSpPr/>
          <p:nvPr/>
        </p:nvCxnSpPr>
        <p:spPr>
          <a:xfrm>
            <a:off x="508000" y="4089400"/>
            <a:ext cx="12000019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4" name="Google Shape;14;p13"/>
          <p:cNvCxnSpPr/>
          <p:nvPr/>
        </p:nvCxnSpPr>
        <p:spPr>
          <a:xfrm flipH="1" rot="10800000">
            <a:off x="7994302" y="4526255"/>
            <a:ext cx="1" cy="1642759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" name="Google Shape;15;p13"/>
          <p:cNvSpPr txBox="1"/>
          <p:nvPr>
            <p:ph idx="1" type="body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  <a:defRPr i="1" sz="2400"/>
            </a:lvl1pPr>
            <a:lvl2pPr indent="-29718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2pPr>
            <a:lvl3pPr indent="-29718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3pPr>
            <a:lvl4pPr indent="-29718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4pPr>
            <a:lvl5pPr indent="-297179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5pPr>
            <a:lvl6pPr indent="-297179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6pPr>
            <a:lvl7pPr indent="-297179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7pPr>
            <a:lvl8pPr indent="-297179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8pPr>
            <a:lvl9pPr indent="-297179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2" type="body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  <a:defRPr sz="2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  <a:defRPr sz="2400"/>
            </a:lvl5pPr>
            <a:lvl6pPr indent="-297179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6pPr>
            <a:lvl7pPr indent="-297179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7pPr>
            <a:lvl8pPr indent="-297179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8pPr>
            <a:lvl9pPr indent="-297179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2" type="sldNum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a" showMasterSp="0">
  <p:cSld name="Cita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2"/>
          <p:cNvSpPr txBox="1"/>
          <p:nvPr>
            <p:ph idx="1" type="body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14141"/>
              </a:buClr>
              <a:buSzPts val="3000"/>
              <a:buFont typeface="Palatino"/>
              <a:buNone/>
              <a:defRPr i="1" sz="3000"/>
            </a:lvl1pPr>
            <a:lvl2pPr indent="-29718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2pPr>
            <a:lvl3pPr indent="-29718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3pPr>
            <a:lvl4pPr indent="-29718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4pPr>
            <a:lvl5pPr indent="-297179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5pPr>
            <a:lvl6pPr indent="-297179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6pPr>
            <a:lvl7pPr indent="-297179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7pPr>
            <a:lvl8pPr indent="-297179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8pPr>
            <a:lvl9pPr indent="-297179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9pPr>
          </a:lstStyle>
          <a:p/>
        </p:txBody>
      </p:sp>
      <p:sp>
        <p:nvSpPr>
          <p:cNvPr id="62" name="Google Shape;62;p22"/>
          <p:cNvSpPr txBox="1"/>
          <p:nvPr>
            <p:ph idx="2" type="body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1pPr>
            <a:lvl2pPr indent="-29718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2pPr>
            <a:lvl3pPr indent="-29718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3pPr>
            <a:lvl4pPr indent="-29718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4pPr>
            <a:lvl5pPr indent="-297179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5pPr>
            <a:lvl6pPr indent="-297179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6pPr>
            <a:lvl7pPr indent="-297179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7pPr>
            <a:lvl8pPr indent="-297179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8pPr>
            <a:lvl9pPr indent="-297179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2" type="sldNum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" showMasterSp="0">
  <p:cSld name="Foto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3"/>
          <p:cNvSpPr/>
          <p:nvPr>
            <p:ph idx="2" type="pic"/>
          </p:nvPr>
        </p:nvSpPr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66" name="Google Shape;66;p23"/>
          <p:cNvSpPr txBox="1"/>
          <p:nvPr>
            <p:ph idx="12" type="sldNum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showMasterSp="0">
  <p:cSld name="En blanc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4"/>
          <p:cNvSpPr txBox="1"/>
          <p:nvPr>
            <p:ph idx="12" type="sldNum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viñetas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" type="body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9718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1pPr>
            <a:lvl2pPr indent="-29718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2pPr>
            <a:lvl3pPr indent="-29718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3pPr>
            <a:lvl4pPr indent="-29718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4pPr>
            <a:lvl5pPr indent="-297179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5pPr>
            <a:lvl6pPr indent="-297179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6pPr>
            <a:lvl7pPr indent="-297179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7pPr>
            <a:lvl8pPr indent="-297179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8pPr>
            <a:lvl9pPr indent="-297179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2" type="sldNum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 (horizontal)" showMasterSp="0">
  <p:cSld name="Foto (horizontal)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15"/>
          <p:cNvCxnSpPr/>
          <p:nvPr/>
        </p:nvCxnSpPr>
        <p:spPr>
          <a:xfrm flipH="1" rot="10800000">
            <a:off x="7994302" y="7053555"/>
            <a:ext cx="1" cy="1642759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5" name="Google Shape;25;p15"/>
          <p:cNvCxnSpPr/>
          <p:nvPr/>
        </p:nvCxnSpPr>
        <p:spPr>
          <a:xfrm>
            <a:off x="508000" y="9131300"/>
            <a:ext cx="11999453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6" name="Google Shape;26;p15"/>
          <p:cNvCxnSpPr/>
          <p:nvPr/>
        </p:nvCxnSpPr>
        <p:spPr>
          <a:xfrm>
            <a:off x="508000" y="6629400"/>
            <a:ext cx="12000019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7" name="Google Shape;27;p15"/>
          <p:cNvCxnSpPr/>
          <p:nvPr/>
        </p:nvCxnSpPr>
        <p:spPr>
          <a:xfrm flipH="1" rot="10800000">
            <a:off x="7994302" y="7053555"/>
            <a:ext cx="1" cy="1642759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8" name="Google Shape;28;p15"/>
          <p:cNvSpPr txBox="1"/>
          <p:nvPr>
            <p:ph idx="1" type="body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  <a:defRPr i="1" sz="2400"/>
            </a:lvl1pPr>
            <a:lvl2pPr indent="-29718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2pPr>
            <a:lvl3pPr indent="-29718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3pPr>
            <a:lvl4pPr indent="-29718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4pPr>
            <a:lvl5pPr indent="-297179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5pPr>
            <a:lvl6pPr indent="-297179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6pPr>
            <a:lvl7pPr indent="-297179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7pPr>
            <a:lvl8pPr indent="-297179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8pPr>
            <a:lvl9pPr indent="-297179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9pPr>
          </a:lstStyle>
          <a:p/>
        </p:txBody>
      </p:sp>
      <p:sp>
        <p:nvSpPr>
          <p:cNvPr id="29" name="Google Shape;29;p15"/>
          <p:cNvSpPr/>
          <p:nvPr>
            <p:ph idx="2" type="pic"/>
          </p:nvPr>
        </p:nvSpPr>
        <p:spPr>
          <a:xfrm>
            <a:off x="596900" y="633461"/>
            <a:ext cx="11811000" cy="52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3" type="body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  <a:defRPr sz="2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  <a:defRPr sz="2400"/>
            </a:lvl5pPr>
            <a:lvl6pPr indent="-297179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6pPr>
            <a:lvl7pPr indent="-297179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7pPr>
            <a:lvl8pPr indent="-297179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8pPr>
            <a:lvl9pPr indent="-297179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(centro)" showMasterSp="0">
  <p:cSld name="Título (centro)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 (vertical)" showMasterSp="0">
  <p:cSld name="Foto (vertical)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17"/>
          <p:cNvCxnSpPr/>
          <p:nvPr/>
        </p:nvCxnSpPr>
        <p:spPr>
          <a:xfrm>
            <a:off x="508000" y="4876800"/>
            <a:ext cx="5676374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8" name="Google Shape;38;p17"/>
          <p:cNvCxnSpPr/>
          <p:nvPr/>
        </p:nvCxnSpPr>
        <p:spPr>
          <a:xfrm>
            <a:off x="508000" y="2768600"/>
            <a:ext cx="5676316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9" name="Google Shape;39;p17"/>
          <p:cNvSpPr txBox="1"/>
          <p:nvPr>
            <p:ph idx="1" type="body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  <a:defRPr i="1" sz="2400"/>
            </a:lvl1pPr>
            <a:lvl2pPr indent="-29718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2pPr>
            <a:lvl3pPr indent="-29718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3pPr>
            <a:lvl4pPr indent="-29718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4pPr>
            <a:lvl5pPr indent="-297179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5pPr>
            <a:lvl6pPr indent="-297179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6pPr>
            <a:lvl7pPr indent="-297179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7pPr>
            <a:lvl8pPr indent="-297179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8pPr>
            <a:lvl9pPr indent="-297179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9pPr>
          </a:lstStyle>
          <a:p/>
        </p:txBody>
      </p:sp>
      <p:sp>
        <p:nvSpPr>
          <p:cNvPr id="40" name="Google Shape;40;p17"/>
          <p:cNvSpPr/>
          <p:nvPr>
            <p:ph idx="2" type="pic"/>
          </p:nvPr>
        </p:nvSpPr>
        <p:spPr>
          <a:xfrm>
            <a:off x="6818219" y="647699"/>
            <a:ext cx="5588001" cy="8331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41" name="Google Shape;41;p17"/>
          <p:cNvSpPr txBox="1"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5600"/>
              <a:buFont typeface="Bodoni"/>
              <a:buNone/>
              <a:defRPr sz="5600"/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3" type="body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  <a:defRPr sz="2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  <a:defRPr sz="2400"/>
            </a:lvl5pPr>
            <a:lvl6pPr indent="-297179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6pPr>
            <a:lvl7pPr indent="-297179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7pPr>
            <a:lvl8pPr indent="-297179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8pPr>
            <a:lvl9pPr indent="-297179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(arriba)">
  <p:cSld name="Título (arriba)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2" type="sldNum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, viñetas y foto">
  <p:cSld name="Título, viñetas y foto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9"/>
          <p:cNvSpPr/>
          <p:nvPr>
            <p:ph idx="2" type="pic"/>
          </p:nvPr>
        </p:nvSpPr>
        <p:spPr>
          <a:xfrm>
            <a:off x="6819900" y="2654300"/>
            <a:ext cx="5588000" cy="6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49" name="Google Shape;49;p19"/>
          <p:cNvSpPr txBox="1"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9pPr>
          </a:lstStyle>
          <a:p/>
        </p:txBody>
      </p:sp>
      <p:sp>
        <p:nvSpPr>
          <p:cNvPr id="50" name="Google Shape;50;p19"/>
          <p:cNvSpPr txBox="1"/>
          <p:nvPr>
            <p:ph idx="1" type="body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52425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50"/>
              <a:buChar char="●"/>
              <a:defRPr sz="3000"/>
            </a:lvl1pPr>
            <a:lvl2pPr indent="-352425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50"/>
              <a:buChar char="●"/>
              <a:defRPr sz="3000"/>
            </a:lvl2pPr>
            <a:lvl3pPr indent="-352425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50"/>
              <a:buChar char="●"/>
              <a:defRPr sz="3000"/>
            </a:lvl3pPr>
            <a:lvl4pPr indent="-352425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50"/>
              <a:buChar char="●"/>
              <a:defRPr sz="3000"/>
            </a:lvl4pPr>
            <a:lvl5pPr indent="-352425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50"/>
              <a:buChar char="●"/>
              <a:defRPr sz="3000"/>
            </a:lvl5pPr>
            <a:lvl6pPr indent="-297179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6pPr>
            <a:lvl7pPr indent="-297179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7pPr>
            <a:lvl8pPr indent="-297179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8pPr>
            <a:lvl9pPr indent="-297179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2" type="sldNum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ñetas" showMasterSp="0">
  <p:cSld name="Viñeta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0"/>
          <p:cNvSpPr txBox="1"/>
          <p:nvPr>
            <p:ph idx="1" type="body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9718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1pPr>
            <a:lvl2pPr indent="-29718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2pPr>
            <a:lvl3pPr indent="-29718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3pPr>
            <a:lvl4pPr indent="-29718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4pPr>
            <a:lvl5pPr indent="-297179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5pPr>
            <a:lvl6pPr indent="-297179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6pPr>
            <a:lvl7pPr indent="-297179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7pPr>
            <a:lvl8pPr indent="-297179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8pPr>
            <a:lvl9pPr indent="-297179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●"/>
              <a:defRPr/>
            </a:lvl9pPr>
          </a:lstStyle>
          <a:p/>
        </p:txBody>
      </p:sp>
      <p:sp>
        <p:nvSpPr>
          <p:cNvPr id="54" name="Google Shape;54;p20"/>
          <p:cNvSpPr txBox="1"/>
          <p:nvPr>
            <p:ph idx="12" type="sldNum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fotos" showMasterSp="0">
  <p:cSld name="3 foto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1"/>
          <p:cNvSpPr/>
          <p:nvPr>
            <p:ph idx="2" type="pic"/>
          </p:nvPr>
        </p:nvSpPr>
        <p:spPr>
          <a:xfrm>
            <a:off x="6856319" y="4772799"/>
            <a:ext cx="5499101" cy="4229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57" name="Google Shape;57;p21"/>
          <p:cNvSpPr/>
          <p:nvPr>
            <p:ph idx="3" type="pic"/>
          </p:nvPr>
        </p:nvSpPr>
        <p:spPr>
          <a:xfrm>
            <a:off x="6860562" y="609600"/>
            <a:ext cx="5499101" cy="3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58" name="Google Shape;58;p21"/>
          <p:cNvSpPr/>
          <p:nvPr>
            <p:ph idx="4" type="pic"/>
          </p:nvPr>
        </p:nvSpPr>
        <p:spPr>
          <a:xfrm>
            <a:off x="557119" y="609599"/>
            <a:ext cx="5588001" cy="8394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59" name="Google Shape;59;p21"/>
          <p:cNvSpPr txBox="1"/>
          <p:nvPr>
            <p:ph idx="12" type="sldNum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sz="1800">
                <a:solidFill>
                  <a:srgbClr val="4C494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2"/>
          <p:cNvCxnSpPr/>
          <p:nvPr/>
        </p:nvCxnSpPr>
        <p:spPr>
          <a:xfrm>
            <a:off x="508000" y="2171700"/>
            <a:ext cx="11997292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7" name="Google Shape;7;p12"/>
          <p:cNvCxnSpPr/>
          <p:nvPr/>
        </p:nvCxnSpPr>
        <p:spPr>
          <a:xfrm>
            <a:off x="508000" y="635000"/>
            <a:ext cx="11997292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" name="Google Shape;8;p12"/>
          <p:cNvSpPr txBox="1"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7000"/>
              <a:buFont typeface="Bodoni"/>
              <a:buNone/>
              <a:defRPr b="0" i="0" sz="70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lvl="1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7000"/>
              <a:buFont typeface="Bodoni"/>
              <a:buNone/>
              <a:defRPr b="0" i="0" sz="70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lvl="2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7000"/>
              <a:buFont typeface="Bodoni"/>
              <a:buNone/>
              <a:defRPr b="0" i="0" sz="70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lvl="3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7000"/>
              <a:buFont typeface="Bodoni"/>
              <a:buNone/>
              <a:defRPr b="0" i="0" sz="70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lvl="4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7000"/>
              <a:buFont typeface="Bodoni"/>
              <a:buNone/>
              <a:defRPr b="0" i="0" sz="70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lvl="5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7000"/>
              <a:buFont typeface="Bodoni"/>
              <a:buNone/>
              <a:defRPr b="0" i="0" sz="70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lvl="6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7000"/>
              <a:buFont typeface="Bodoni"/>
              <a:buNone/>
              <a:defRPr b="0" i="0" sz="70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lvl="7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7000"/>
              <a:buFont typeface="Bodoni"/>
              <a:buNone/>
              <a:defRPr b="0" i="0" sz="70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lvl="8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93E2B"/>
              </a:buClr>
              <a:buSzPts val="7000"/>
              <a:buFont typeface="Bodoni"/>
              <a:buNone/>
              <a:defRPr b="0" i="0" sz="70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" type="body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6576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-36576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-36576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-36576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-36576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-36576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-36576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-365759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-365759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ts val="2160"/>
              <a:buFont typeface="Arial"/>
              <a:buChar char="●"/>
              <a:defRPr b="0" i="0" sz="3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b="0" i="0" sz="1800" u="none" cap="none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b="0" i="0" sz="1800" u="none" cap="none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b="0" i="0" sz="1800" u="none" cap="none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b="0" i="0" sz="1800" u="none" cap="none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b="0" i="0" sz="1800" u="none" cap="none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b="0" i="0" sz="1800" u="none" cap="none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b="0" i="0" sz="1800" u="none" cap="none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b="0" i="0" sz="1800" u="none" cap="none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800"/>
              <a:buFont typeface="Palatino"/>
              <a:buNone/>
              <a:defRPr b="0" i="0" sz="1800" u="none" cap="none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hyperlink" Target="https://datos.madrid.e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"/>
          <p:cNvSpPr txBox="1"/>
          <p:nvPr>
            <p:ph idx="1" type="body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i="1" lang="en-US" sz="2400"/>
              <a:t>Curso 2019/2020</a:t>
            </a:r>
            <a:endParaRPr/>
          </a:p>
        </p:txBody>
      </p:sp>
      <p:sp>
        <p:nvSpPr>
          <p:cNvPr id="74" name="Google Shape;74;p1"/>
          <p:cNvSpPr txBox="1"/>
          <p:nvPr>
            <p:ph idx="4294967295" type="ctr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5390"/>
              <a:buFont typeface="Bodoni"/>
              <a:buNone/>
            </a:pPr>
            <a:r>
              <a:rPr b="0" i="0" lang="en-US" sz="539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Semantic Web, Linked Data and Knowledge Graphs</a:t>
            </a:r>
            <a:endParaRPr/>
          </a:p>
        </p:txBody>
      </p:sp>
      <p:sp>
        <p:nvSpPr>
          <p:cNvPr id="75" name="Google Shape;75;p1"/>
          <p:cNvSpPr txBox="1"/>
          <p:nvPr>
            <p:ph idx="4294967295" type="subTitle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Javier del Río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Claudio Baldman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Daniel de la Vega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Montserrat  Silva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Pablo Beltrán </a:t>
            </a:r>
            <a:endParaRPr/>
          </a:p>
        </p:txBody>
      </p:sp>
      <p:sp>
        <p:nvSpPr>
          <p:cNvPr id="76" name="Google Shape;76;p1"/>
          <p:cNvSpPr/>
          <p:nvPr/>
        </p:nvSpPr>
        <p:spPr>
          <a:xfrm>
            <a:off x="8235949" y="3575050"/>
            <a:ext cx="2827141" cy="368301"/>
          </a:xfrm>
          <a:prstGeom prst="rect">
            <a:avLst/>
          </a:prstGeom>
          <a:solidFill>
            <a:srgbClr val="F1BAA5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alatino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rPr>
              <a:t>Grupo 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"/>
          <p:cNvSpPr txBox="1"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7000"/>
              <a:buFont typeface="Bodoni"/>
              <a:buNone/>
            </a:pPr>
            <a:r>
              <a:rPr b="0" i="0" lang="en-US" sz="70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LODREFINE</a:t>
            </a:r>
            <a:endParaRPr/>
          </a:p>
        </p:txBody>
      </p:sp>
      <p:sp>
        <p:nvSpPr>
          <p:cNvPr id="180" name="Google Shape;180;p9"/>
          <p:cNvSpPr/>
          <p:nvPr/>
        </p:nvSpPr>
        <p:spPr>
          <a:xfrm>
            <a:off x="399725" y="2818248"/>
            <a:ext cx="1589187" cy="508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Antes</a:t>
            </a:r>
            <a:endParaRPr/>
          </a:p>
        </p:txBody>
      </p:sp>
      <p:sp>
        <p:nvSpPr>
          <p:cNvPr id="181" name="Google Shape;181;p9"/>
          <p:cNvSpPr/>
          <p:nvPr/>
        </p:nvSpPr>
        <p:spPr>
          <a:xfrm>
            <a:off x="10330549" y="2818248"/>
            <a:ext cx="1267570" cy="508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Después</a:t>
            </a:r>
            <a:endParaRPr/>
          </a:p>
        </p:txBody>
      </p:sp>
      <p:pic>
        <p:nvPicPr>
          <p:cNvPr id="182" name="Google Shape;18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386" y="3702050"/>
            <a:ext cx="2980707" cy="597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67506" y="3966446"/>
            <a:ext cx="2914370" cy="526693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9"/>
          <p:cNvSpPr/>
          <p:nvPr/>
        </p:nvSpPr>
        <p:spPr>
          <a:xfrm>
            <a:off x="799050" y="2310350"/>
            <a:ext cx="11282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191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000"/>
              <a:buFont typeface="Palatino"/>
              <a:buChar char="●"/>
            </a:pPr>
            <a:r>
              <a:rPr lang="en-US" sz="3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Tratamiento de los datos (Homogeneidad de formatos)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"/>
          <p:cNvSpPr txBox="1"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7000"/>
              <a:buFont typeface="Bodoni"/>
              <a:buNone/>
            </a:pPr>
            <a:r>
              <a:rPr b="0" i="0" lang="en-US" sz="70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Enlazado de datos</a:t>
            </a:r>
            <a:endParaRPr/>
          </a:p>
        </p:txBody>
      </p:sp>
      <p:sp>
        <p:nvSpPr>
          <p:cNvPr id="190" name="Google Shape;190;p10"/>
          <p:cNvSpPr txBox="1"/>
          <p:nvPr>
            <p:ph idx="1" type="body"/>
          </p:nvPr>
        </p:nvSpPr>
        <p:spPr>
          <a:xfrm>
            <a:off x="508000" y="2540000"/>
            <a:ext cx="73782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6990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3000"/>
              <a:t>Mediante DBpedia y WikiData</a:t>
            </a:r>
            <a:endParaRPr/>
          </a:p>
          <a:p>
            <a:pPr indent="-469900" lvl="0" marL="4699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●"/>
            </a:pPr>
            <a:r>
              <a:rPr lang="en-US" sz="3000"/>
              <a:t>Logrado en :</a:t>
            </a:r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150860" y="4419611"/>
            <a:ext cx="3581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313266" lvl="0" marL="31326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Font typeface="Palatino"/>
              <a:buChar char="-"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Distrito</a:t>
            </a:r>
            <a:endParaRPr/>
          </a:p>
          <a:p>
            <a:pPr indent="-313266" lvl="0" marL="31326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Font typeface="Palatino"/>
              <a:buChar char="-"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  Nombre / Instalación</a:t>
            </a:r>
            <a:endParaRPr/>
          </a:p>
        </p:txBody>
      </p:sp>
      <p:pic>
        <p:nvPicPr>
          <p:cNvPr id="192" name="Google Shape;19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6284" y="2193049"/>
            <a:ext cx="3255137" cy="7196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5947" y="6031061"/>
            <a:ext cx="6817049" cy="334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"/>
          <p:cNvSpPr txBox="1"/>
          <p:nvPr>
            <p:ph type="title"/>
          </p:nvPr>
        </p:nvSpPr>
        <p:spPr>
          <a:xfrm>
            <a:off x="1149675" y="646025"/>
            <a:ext cx="9954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7000"/>
              <a:buFont typeface="Bodoni"/>
              <a:buNone/>
            </a:pPr>
            <a:r>
              <a:rPr b="0" i="0" lang="en-US" sz="70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Aplicación</a:t>
            </a:r>
            <a:endParaRPr/>
          </a:p>
        </p:txBody>
      </p:sp>
      <p:pic>
        <p:nvPicPr>
          <p:cNvPr id="199" name="Google Shape;199;p11"/>
          <p:cNvPicPr preferRelativeResize="0"/>
          <p:nvPr/>
        </p:nvPicPr>
        <p:blipFill rotWithShape="1">
          <a:blip r:embed="rId3">
            <a:alphaModFix/>
          </a:blip>
          <a:srcRect b="23402" l="30338" r="61649" t="62148"/>
          <a:stretch/>
        </p:blipFill>
        <p:spPr>
          <a:xfrm>
            <a:off x="10328900" y="3478338"/>
            <a:ext cx="1517551" cy="14658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1"/>
          <p:cNvSpPr/>
          <p:nvPr/>
        </p:nvSpPr>
        <p:spPr>
          <a:xfrm>
            <a:off x="508002" y="5179072"/>
            <a:ext cx="2276400" cy="11763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Web Browser</a:t>
            </a:r>
            <a:endParaRPr sz="2400"/>
          </a:p>
        </p:txBody>
      </p:sp>
      <p:sp>
        <p:nvSpPr>
          <p:cNvPr id="201" name="Google Shape;201;p11"/>
          <p:cNvSpPr/>
          <p:nvPr/>
        </p:nvSpPr>
        <p:spPr>
          <a:xfrm>
            <a:off x="4988620" y="3623125"/>
            <a:ext cx="2276400" cy="1176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(Controler)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Servlet</a:t>
            </a:r>
            <a:endParaRPr sz="2400"/>
          </a:p>
        </p:txBody>
      </p:sp>
      <p:sp>
        <p:nvSpPr>
          <p:cNvPr id="202" name="Google Shape;202;p11"/>
          <p:cNvSpPr/>
          <p:nvPr/>
        </p:nvSpPr>
        <p:spPr>
          <a:xfrm>
            <a:off x="4774956" y="6431145"/>
            <a:ext cx="2276400" cy="117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(View)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JSP</a:t>
            </a:r>
            <a:endParaRPr sz="2400"/>
          </a:p>
        </p:txBody>
      </p:sp>
      <p:cxnSp>
        <p:nvCxnSpPr>
          <p:cNvPr id="203" name="Google Shape;203;p11"/>
          <p:cNvCxnSpPr>
            <a:stCxn id="200" idx="0"/>
            <a:endCxn id="201" idx="1"/>
          </p:cNvCxnSpPr>
          <p:nvPr/>
        </p:nvCxnSpPr>
        <p:spPr>
          <a:xfrm flipH="1" rot="10800000">
            <a:off x="1646202" y="4211272"/>
            <a:ext cx="3342300" cy="96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11"/>
          <p:cNvCxnSpPr>
            <a:stCxn id="200" idx="2"/>
            <a:endCxn id="202" idx="1"/>
          </p:cNvCxnSpPr>
          <p:nvPr/>
        </p:nvCxnSpPr>
        <p:spPr>
          <a:xfrm>
            <a:off x="1646202" y="6355372"/>
            <a:ext cx="3128700" cy="6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11"/>
          <p:cNvCxnSpPr>
            <a:stCxn id="201" idx="2"/>
          </p:cNvCxnSpPr>
          <p:nvPr/>
        </p:nvCxnSpPr>
        <p:spPr>
          <a:xfrm>
            <a:off x="6126820" y="4799425"/>
            <a:ext cx="10800" cy="203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11"/>
          <p:cNvCxnSpPr>
            <a:endCxn id="207" idx="2"/>
          </p:cNvCxnSpPr>
          <p:nvPr/>
        </p:nvCxnSpPr>
        <p:spPr>
          <a:xfrm rot="10800000">
            <a:off x="7688389" y="4161579"/>
            <a:ext cx="3250200" cy="267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11"/>
          <p:cNvCxnSpPr>
            <a:stCxn id="199" idx="1"/>
            <a:endCxn id="207" idx="3"/>
          </p:cNvCxnSpPr>
          <p:nvPr/>
        </p:nvCxnSpPr>
        <p:spPr>
          <a:xfrm rot="10800000">
            <a:off x="8447300" y="3376375"/>
            <a:ext cx="1881600" cy="83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11"/>
          <p:cNvSpPr txBox="1"/>
          <p:nvPr/>
        </p:nvSpPr>
        <p:spPr>
          <a:xfrm rot="-916631">
            <a:off x="2951275" y="4638937"/>
            <a:ext cx="1434595" cy="4757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Request</a:t>
            </a:r>
            <a:endParaRPr sz="2400"/>
          </a:p>
        </p:txBody>
      </p:sp>
      <p:sp>
        <p:nvSpPr>
          <p:cNvPr id="210" name="Google Shape;210;p11"/>
          <p:cNvSpPr txBox="1"/>
          <p:nvPr/>
        </p:nvSpPr>
        <p:spPr>
          <a:xfrm rot="710698">
            <a:off x="2945796" y="6201445"/>
            <a:ext cx="1600377" cy="4759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Response</a:t>
            </a:r>
            <a:endParaRPr sz="2400"/>
          </a:p>
        </p:txBody>
      </p:sp>
      <p:sp>
        <p:nvSpPr>
          <p:cNvPr id="211" name="Google Shape;211;p11"/>
          <p:cNvSpPr txBox="1"/>
          <p:nvPr/>
        </p:nvSpPr>
        <p:spPr>
          <a:xfrm rot="-5455073">
            <a:off x="5131986" y="5279938"/>
            <a:ext cx="1348373" cy="3860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Data</a:t>
            </a:r>
            <a:endParaRPr sz="2400"/>
          </a:p>
        </p:txBody>
      </p:sp>
      <p:pic>
        <p:nvPicPr>
          <p:cNvPr id="207" name="Google Shape;207;p11"/>
          <p:cNvPicPr preferRelativeResize="0"/>
          <p:nvPr/>
        </p:nvPicPr>
        <p:blipFill rotWithShape="1">
          <a:blip r:embed="rId3">
            <a:alphaModFix/>
          </a:blip>
          <a:srcRect b="35454" l="46133" r="43483" t="45003"/>
          <a:stretch/>
        </p:blipFill>
        <p:spPr>
          <a:xfrm>
            <a:off x="6929613" y="2591338"/>
            <a:ext cx="1517551" cy="1570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3425" y="6461572"/>
            <a:ext cx="4139750" cy="2296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1"/>
          <p:cNvPicPr preferRelativeResize="0"/>
          <p:nvPr/>
        </p:nvPicPr>
        <p:blipFill rotWithShape="1">
          <a:blip r:embed="rId5">
            <a:alphaModFix/>
          </a:blip>
          <a:srcRect b="19193" l="32348" r="32958" t="16978"/>
          <a:stretch/>
        </p:blipFill>
        <p:spPr>
          <a:xfrm>
            <a:off x="6837075" y="6700550"/>
            <a:ext cx="682335" cy="6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4000" y="5639325"/>
            <a:ext cx="984175" cy="9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1"/>
          <p:cNvPicPr preferRelativeResize="0"/>
          <p:nvPr/>
        </p:nvPicPr>
        <p:blipFill rotWithShape="1">
          <a:blip r:embed="rId7">
            <a:alphaModFix/>
          </a:blip>
          <a:srcRect b="0" l="26611" r="27537" t="0"/>
          <a:stretch/>
        </p:blipFill>
        <p:spPr>
          <a:xfrm>
            <a:off x="6806538" y="7436696"/>
            <a:ext cx="619100" cy="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0ade89849_0_45"/>
          <p:cNvSpPr txBox="1"/>
          <p:nvPr>
            <p:ph type="title"/>
          </p:nvPr>
        </p:nvSpPr>
        <p:spPr>
          <a:xfrm>
            <a:off x="508000" y="800100"/>
            <a:ext cx="11988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7000"/>
              <a:buFont typeface="Bodoni"/>
              <a:buNone/>
            </a:pPr>
            <a:r>
              <a:rPr b="0" i="0" lang="en-US" sz="70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Elección de Dataset</a:t>
            </a:r>
            <a:endParaRPr/>
          </a:p>
        </p:txBody>
      </p:sp>
      <p:sp>
        <p:nvSpPr>
          <p:cNvPr id="82" name="Google Shape;82;g70ade89849_0_45"/>
          <p:cNvSpPr txBox="1"/>
          <p:nvPr>
            <p:ph idx="1" type="body"/>
          </p:nvPr>
        </p:nvSpPr>
        <p:spPr>
          <a:xfrm>
            <a:off x="508000" y="2628900"/>
            <a:ext cx="11988900" cy="3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63754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i="0" lang="en-US" sz="4800" u="none" cap="none" strike="noStrik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rPr>
              <a:t>Eventos en los próximos 100 días en Madrid</a:t>
            </a: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-637540" lvl="0" marL="4699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Char char="●"/>
            </a:pPr>
            <a:r>
              <a:rPr i="0" lang="en-US" sz="4800" u="none" cap="none" strike="noStrik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rPr>
              <a:t>Eventos en Bibliotecas en Madrid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g70ade89849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66339" y="6532950"/>
            <a:ext cx="1576595" cy="193931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70ade89849_0_45"/>
          <p:cNvSpPr/>
          <p:nvPr/>
        </p:nvSpPr>
        <p:spPr>
          <a:xfrm>
            <a:off x="7858695" y="8615358"/>
            <a:ext cx="47916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  <a:hlinkClick r:id="rId4"/>
              </a:rPr>
              <a:t>https://datos.madrid.es</a:t>
            </a:r>
            <a:endParaRPr/>
          </a:p>
        </p:txBody>
      </p:sp>
      <p:cxnSp>
        <p:nvCxnSpPr>
          <p:cNvPr id="85" name="Google Shape;85;g70ade89849_0_45"/>
          <p:cNvCxnSpPr/>
          <p:nvPr/>
        </p:nvCxnSpPr>
        <p:spPr>
          <a:xfrm>
            <a:off x="1057871" y="6178549"/>
            <a:ext cx="6912000" cy="0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7000"/>
              <a:buFont typeface="Bodoni"/>
              <a:buNone/>
            </a:pPr>
            <a:r>
              <a:rPr b="0" i="0" lang="en-US" sz="70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Requisitos del Dataset</a:t>
            </a:r>
            <a:endParaRPr/>
          </a:p>
        </p:txBody>
      </p:sp>
      <p:sp>
        <p:nvSpPr>
          <p:cNvPr id="91" name="Google Shape;91;p4"/>
          <p:cNvSpPr txBox="1"/>
          <p:nvPr>
            <p:ph idx="1" type="body"/>
          </p:nvPr>
        </p:nvSpPr>
        <p:spPr>
          <a:xfrm>
            <a:off x="508000" y="2628900"/>
            <a:ext cx="11988900" cy="60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66040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 sz="4800"/>
              <a:t>Los datos pertenecen a una ciudad </a:t>
            </a:r>
            <a:endParaRPr sz="4800"/>
          </a:p>
          <a:p>
            <a:pPr indent="-660400" lvl="0" marL="4699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Char char="●"/>
            </a:pPr>
            <a:r>
              <a:rPr lang="en-US" sz="4800"/>
              <a:t>Están disponibles en CSV</a:t>
            </a:r>
            <a:endParaRPr sz="4800"/>
          </a:p>
          <a:p>
            <a:pPr indent="0" lvl="0" marL="4699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-660400" lvl="0" marL="4699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Char char="●"/>
            </a:pPr>
            <a:r>
              <a:rPr lang="en-US" sz="4800"/>
              <a:t>Tienen licencia abierta </a:t>
            </a:r>
            <a:endParaRPr sz="4800"/>
          </a:p>
          <a:p>
            <a:pPr indent="-660400" lvl="0" marL="4699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Char char="●"/>
            </a:pPr>
            <a:r>
              <a:rPr lang="en-US" sz="4800"/>
              <a:t>Pueden enlazarse con otras entidades </a:t>
            </a:r>
            <a:endParaRPr sz="4800"/>
          </a:p>
        </p:txBody>
      </p:sp>
      <p:sp>
        <p:nvSpPr>
          <p:cNvPr id="92" name="Google Shape;92;p4"/>
          <p:cNvSpPr/>
          <p:nvPr/>
        </p:nvSpPr>
        <p:spPr>
          <a:xfrm>
            <a:off x="2255968" y="2230112"/>
            <a:ext cx="81579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rPr b="0" i="0" lang="en-US" sz="32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Eventos en los próximos 100 días en Madrid</a:t>
            </a:r>
            <a:endParaRPr/>
          </a:p>
        </p:txBody>
      </p:sp>
      <p:cxnSp>
        <p:nvCxnSpPr>
          <p:cNvPr id="93" name="Google Shape;93;p4"/>
          <p:cNvCxnSpPr/>
          <p:nvPr/>
        </p:nvCxnSpPr>
        <p:spPr>
          <a:xfrm>
            <a:off x="1057871" y="6178549"/>
            <a:ext cx="6912000" cy="0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94" name="Google Shape;9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75" y="3275150"/>
            <a:ext cx="549200" cy="7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75" y="4360300"/>
            <a:ext cx="549200" cy="7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75" y="6378188"/>
            <a:ext cx="549200" cy="7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75" y="7413175"/>
            <a:ext cx="549200" cy="7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7000"/>
              <a:buFont typeface="Bodoni"/>
              <a:buNone/>
            </a:pPr>
            <a:r>
              <a:rPr b="0" i="0" lang="en-US" sz="70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Objetivos</a:t>
            </a:r>
            <a:endParaRPr/>
          </a:p>
        </p:txBody>
      </p:sp>
      <p:sp>
        <p:nvSpPr>
          <p:cNvPr id="103" name="Google Shape;103;p3"/>
          <p:cNvSpPr txBox="1"/>
          <p:nvPr>
            <p:ph idx="1" type="body"/>
          </p:nvPr>
        </p:nvSpPr>
        <p:spPr>
          <a:xfrm>
            <a:off x="508000" y="2628900"/>
            <a:ext cx="58350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52705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Crear un grafo de conocimiento </a:t>
            </a:r>
            <a:r>
              <a:rPr lang="en-US" sz="2400"/>
              <a:t>a partir</a:t>
            </a:r>
            <a:r>
              <a:rPr lang="en-US" sz="2400"/>
              <a:t> de datos proporcionados en formato csv.</a:t>
            </a:r>
            <a:endParaRPr sz="2400"/>
          </a:p>
          <a:p>
            <a:pPr indent="-527050" lvl="0" marL="4699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Crear una a</a:t>
            </a:r>
            <a:r>
              <a:rPr lang="en-US" sz="2400"/>
              <a:t>plicación que permita hacer uso de dicho grafo.</a:t>
            </a:r>
            <a:endParaRPr sz="2400"/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1025" y="6404650"/>
            <a:ext cx="3016757" cy="16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"/>
          <p:cNvSpPr txBox="1"/>
          <p:nvPr>
            <p:ph type="title"/>
          </p:nvPr>
        </p:nvSpPr>
        <p:spPr>
          <a:xfrm>
            <a:off x="1758000" y="2094550"/>
            <a:ext cx="3334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7000"/>
              <a:buFont typeface="Bodoni"/>
              <a:buNone/>
            </a:pPr>
            <a:r>
              <a:rPr lang="en-US" sz="3000"/>
              <a:t>Proyecto</a:t>
            </a:r>
            <a:endParaRPr sz="3000"/>
          </a:p>
        </p:txBody>
      </p:sp>
      <p:pic>
        <p:nvPicPr>
          <p:cNvPr id="106" name="Google Shape;10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25" y="6404645"/>
            <a:ext cx="3456250" cy="22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 b="10688" l="11323" r="15996" t="18288"/>
          <a:stretch/>
        </p:blipFill>
        <p:spPr>
          <a:xfrm>
            <a:off x="7080400" y="7512290"/>
            <a:ext cx="3016750" cy="1473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35389">
            <a:off x="3028175" y="6061638"/>
            <a:ext cx="4681757" cy="25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 txBox="1"/>
          <p:nvPr>
            <p:ph idx="1" type="body"/>
          </p:nvPr>
        </p:nvSpPr>
        <p:spPr>
          <a:xfrm>
            <a:off x="6906275" y="2628900"/>
            <a:ext cx="58350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52705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Presentar los eventos realizados en Madrid</a:t>
            </a:r>
            <a:endParaRPr sz="2400"/>
          </a:p>
          <a:p>
            <a:pPr indent="-527050" lvl="0" marL="4699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Permitir el filtrado de información</a:t>
            </a:r>
            <a:endParaRPr sz="2400"/>
          </a:p>
          <a:p>
            <a:pPr indent="-527050" lvl="0" marL="4699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Consultar mediante SPARQL a nuestro grafo de conocimiento.</a:t>
            </a:r>
            <a:endParaRPr sz="2400"/>
          </a:p>
        </p:txBody>
      </p:sp>
      <p:sp>
        <p:nvSpPr>
          <p:cNvPr id="110" name="Google Shape;110;p3"/>
          <p:cNvSpPr txBox="1"/>
          <p:nvPr>
            <p:ph type="title"/>
          </p:nvPr>
        </p:nvSpPr>
        <p:spPr>
          <a:xfrm>
            <a:off x="8156375" y="2094550"/>
            <a:ext cx="3334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7000"/>
              <a:buFont typeface="Bodoni"/>
              <a:buNone/>
            </a:pPr>
            <a:r>
              <a:rPr lang="en-US" sz="3000"/>
              <a:t>Aplicación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7000"/>
              <a:buFont typeface="Bodoni"/>
              <a:buNone/>
            </a:pPr>
            <a:r>
              <a:rPr b="0" i="0" lang="en-US" sz="70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 </a:t>
            </a:r>
            <a:r>
              <a:rPr lang="en-US"/>
              <a:t>Análisis de </a:t>
            </a:r>
            <a:r>
              <a:rPr lang="en-US"/>
              <a:t>Data Set </a:t>
            </a:r>
            <a:endParaRPr/>
          </a:p>
        </p:txBody>
      </p:sp>
      <p:pic>
        <p:nvPicPr>
          <p:cNvPr id="116" name="Google Shape;116;p6"/>
          <p:cNvPicPr preferRelativeResize="0"/>
          <p:nvPr/>
        </p:nvPicPr>
        <p:blipFill rotWithShape="1">
          <a:blip r:embed="rId3">
            <a:alphaModFix/>
          </a:blip>
          <a:srcRect b="13200" l="0" r="15704" t="14351"/>
          <a:stretch/>
        </p:blipFill>
        <p:spPr>
          <a:xfrm>
            <a:off x="286800" y="2793350"/>
            <a:ext cx="12431201" cy="600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7000"/>
              <a:buFont typeface="Bodoni"/>
              <a:buNone/>
            </a:pPr>
            <a:r>
              <a:rPr b="0" i="0" lang="en-US" sz="70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Ontología del Dataset</a:t>
            </a:r>
            <a:endParaRPr/>
          </a:p>
        </p:txBody>
      </p:sp>
      <p:sp>
        <p:nvSpPr>
          <p:cNvPr id="122" name="Google Shape;122;p5"/>
          <p:cNvSpPr/>
          <p:nvPr/>
        </p:nvSpPr>
        <p:spPr>
          <a:xfrm>
            <a:off x="3749955" y="4109097"/>
            <a:ext cx="2186936" cy="1270001"/>
          </a:xfrm>
          <a:prstGeom prst="roundRect">
            <a:avLst>
              <a:gd fmla="val 15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alatino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rPr>
              <a:t>Event</a:t>
            </a:r>
            <a:endParaRPr/>
          </a:p>
        </p:txBody>
      </p:sp>
      <p:sp>
        <p:nvSpPr>
          <p:cNvPr id="123" name="Google Shape;123;p5"/>
          <p:cNvSpPr/>
          <p:nvPr/>
        </p:nvSpPr>
        <p:spPr>
          <a:xfrm>
            <a:off x="7789506" y="4109097"/>
            <a:ext cx="2276382" cy="1270001"/>
          </a:xfrm>
          <a:prstGeom prst="roundRect">
            <a:avLst>
              <a:gd fmla="val 15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alatino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rPr>
              <a:t>Installation</a:t>
            </a:r>
            <a:endParaRPr/>
          </a:p>
        </p:txBody>
      </p:sp>
      <p:sp>
        <p:nvSpPr>
          <p:cNvPr id="124" name="Google Shape;124;p5"/>
          <p:cNvSpPr/>
          <p:nvPr/>
        </p:nvSpPr>
        <p:spPr>
          <a:xfrm>
            <a:off x="10456362" y="7713845"/>
            <a:ext cx="2353792" cy="52762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alatino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rPr>
              <a:t>Latitude</a:t>
            </a:r>
            <a:endParaRPr/>
          </a:p>
        </p:txBody>
      </p:sp>
      <p:sp>
        <p:nvSpPr>
          <p:cNvPr id="125" name="Google Shape;125;p5"/>
          <p:cNvSpPr/>
          <p:nvPr/>
        </p:nvSpPr>
        <p:spPr>
          <a:xfrm>
            <a:off x="6108872" y="6775492"/>
            <a:ext cx="2313244" cy="52762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alatino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rPr>
              <a:t>URL</a:t>
            </a:r>
            <a:endParaRPr/>
          </a:p>
        </p:txBody>
      </p:sp>
      <p:sp>
        <p:nvSpPr>
          <p:cNvPr id="126" name="Google Shape;126;p5"/>
          <p:cNvSpPr/>
          <p:nvPr/>
        </p:nvSpPr>
        <p:spPr>
          <a:xfrm>
            <a:off x="5902447" y="7950681"/>
            <a:ext cx="2313244" cy="5658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alatino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rPr>
              <a:t>Type</a:t>
            </a:r>
            <a:endParaRPr/>
          </a:p>
        </p:txBody>
      </p:sp>
      <p:sp>
        <p:nvSpPr>
          <p:cNvPr id="127" name="Google Shape;127;p5"/>
          <p:cNvSpPr/>
          <p:nvPr/>
        </p:nvSpPr>
        <p:spPr>
          <a:xfrm>
            <a:off x="3100700" y="7969811"/>
            <a:ext cx="2276383" cy="52762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alatino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rPr>
              <a:t>Tittle</a:t>
            </a:r>
            <a:endParaRPr/>
          </a:p>
        </p:txBody>
      </p:sp>
      <p:sp>
        <p:nvSpPr>
          <p:cNvPr id="128" name="Google Shape;128;p5"/>
          <p:cNvSpPr/>
          <p:nvPr/>
        </p:nvSpPr>
        <p:spPr>
          <a:xfrm>
            <a:off x="232718" y="7290374"/>
            <a:ext cx="2313244" cy="52762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alatino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rPr>
              <a:t>Price</a:t>
            </a:r>
            <a:endParaRPr/>
          </a:p>
        </p:txBody>
      </p:sp>
      <p:sp>
        <p:nvSpPr>
          <p:cNvPr id="129" name="Google Shape;129;p5"/>
          <p:cNvSpPr/>
          <p:nvPr/>
        </p:nvSpPr>
        <p:spPr>
          <a:xfrm>
            <a:off x="251235" y="6177829"/>
            <a:ext cx="2276210" cy="5276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alatino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rPr>
              <a:t>ID</a:t>
            </a:r>
            <a:endParaRPr/>
          </a:p>
        </p:txBody>
      </p:sp>
      <p:sp>
        <p:nvSpPr>
          <p:cNvPr id="130" name="Google Shape;130;p5"/>
          <p:cNvSpPr/>
          <p:nvPr/>
        </p:nvSpPr>
        <p:spPr>
          <a:xfrm>
            <a:off x="251149" y="5210956"/>
            <a:ext cx="2276382" cy="5658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alatino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rPr>
              <a:t>Description</a:t>
            </a:r>
            <a:endParaRPr/>
          </a:p>
        </p:txBody>
      </p:sp>
      <p:sp>
        <p:nvSpPr>
          <p:cNvPr id="131" name="Google Shape;131;p5"/>
          <p:cNvSpPr/>
          <p:nvPr/>
        </p:nvSpPr>
        <p:spPr>
          <a:xfrm>
            <a:off x="251149" y="4282342"/>
            <a:ext cx="2276382" cy="52762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alatino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rPr>
              <a:t>Date</a:t>
            </a:r>
            <a:endParaRPr/>
          </a:p>
        </p:txBody>
      </p:sp>
      <p:sp>
        <p:nvSpPr>
          <p:cNvPr id="132" name="Google Shape;132;p5"/>
          <p:cNvSpPr/>
          <p:nvPr/>
        </p:nvSpPr>
        <p:spPr>
          <a:xfrm>
            <a:off x="232718" y="3315469"/>
            <a:ext cx="2313244" cy="5658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alatino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rPr>
              <a:t>Audience</a:t>
            </a:r>
            <a:endParaRPr/>
          </a:p>
        </p:txBody>
      </p:sp>
      <p:sp>
        <p:nvSpPr>
          <p:cNvPr id="133" name="Google Shape;133;p5"/>
          <p:cNvSpPr/>
          <p:nvPr/>
        </p:nvSpPr>
        <p:spPr>
          <a:xfrm>
            <a:off x="10456362" y="5230085"/>
            <a:ext cx="2353792" cy="52762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alatino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rPr>
              <a:t>Longitude</a:t>
            </a:r>
            <a:endParaRPr/>
          </a:p>
        </p:txBody>
      </p:sp>
      <p:sp>
        <p:nvSpPr>
          <p:cNvPr id="134" name="Google Shape;134;p5"/>
          <p:cNvSpPr/>
          <p:nvPr/>
        </p:nvSpPr>
        <p:spPr>
          <a:xfrm>
            <a:off x="10456362" y="2969402"/>
            <a:ext cx="2353792" cy="52762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alatino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rPr>
              <a:t>URL</a:t>
            </a:r>
            <a:endParaRPr/>
          </a:p>
        </p:txBody>
      </p:sp>
      <p:sp>
        <p:nvSpPr>
          <p:cNvPr id="135" name="Google Shape;135;p5"/>
          <p:cNvSpPr/>
          <p:nvPr/>
        </p:nvSpPr>
        <p:spPr>
          <a:xfrm>
            <a:off x="3811898" y="3531694"/>
            <a:ext cx="1105050" cy="508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Classes</a:t>
            </a:r>
            <a:endParaRPr/>
          </a:p>
        </p:txBody>
      </p:sp>
      <p:sp>
        <p:nvSpPr>
          <p:cNvPr id="136" name="Google Shape;136;p5"/>
          <p:cNvSpPr/>
          <p:nvPr/>
        </p:nvSpPr>
        <p:spPr>
          <a:xfrm>
            <a:off x="284811" y="2672153"/>
            <a:ext cx="2209057" cy="508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Data Properties</a:t>
            </a:r>
            <a:endParaRPr/>
          </a:p>
        </p:txBody>
      </p:sp>
      <p:cxnSp>
        <p:nvCxnSpPr>
          <p:cNvPr id="137" name="Google Shape;137;p5"/>
          <p:cNvCxnSpPr/>
          <p:nvPr/>
        </p:nvCxnSpPr>
        <p:spPr>
          <a:xfrm>
            <a:off x="5867400" y="5511800"/>
            <a:ext cx="199802" cy="848165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8" name="Google Shape;138;p5"/>
          <p:cNvCxnSpPr/>
          <p:nvPr/>
        </p:nvCxnSpPr>
        <p:spPr>
          <a:xfrm>
            <a:off x="5330889" y="5511800"/>
            <a:ext cx="451326" cy="1862514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9" name="Google Shape;139;p5"/>
          <p:cNvCxnSpPr/>
          <p:nvPr/>
        </p:nvCxnSpPr>
        <p:spPr>
          <a:xfrm flipH="1">
            <a:off x="4734012" y="5555000"/>
            <a:ext cx="1" cy="2238909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0" name="Google Shape;140;p5"/>
          <p:cNvCxnSpPr/>
          <p:nvPr/>
        </p:nvCxnSpPr>
        <p:spPr>
          <a:xfrm flipH="1">
            <a:off x="2635057" y="5143778"/>
            <a:ext cx="1004653" cy="28220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1" name="Google Shape;141;p5"/>
          <p:cNvCxnSpPr/>
          <p:nvPr/>
        </p:nvCxnSpPr>
        <p:spPr>
          <a:xfrm flipH="1">
            <a:off x="2651795" y="4493176"/>
            <a:ext cx="974450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2" name="Google Shape;142;p5"/>
          <p:cNvCxnSpPr/>
          <p:nvPr/>
        </p:nvCxnSpPr>
        <p:spPr>
          <a:xfrm rot="10800000">
            <a:off x="2778795" y="3948267"/>
            <a:ext cx="968713" cy="490513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3" name="Google Shape;143;p5"/>
          <p:cNvCxnSpPr/>
          <p:nvPr/>
        </p:nvCxnSpPr>
        <p:spPr>
          <a:xfrm flipH="1">
            <a:off x="2778795" y="5560054"/>
            <a:ext cx="1236824" cy="899779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4" name="Google Shape;144;p5"/>
          <p:cNvCxnSpPr/>
          <p:nvPr/>
        </p:nvCxnSpPr>
        <p:spPr>
          <a:xfrm flipH="1">
            <a:off x="2778795" y="5562933"/>
            <a:ext cx="1632989" cy="1892548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5" name="Google Shape;145;p5"/>
          <p:cNvCxnSpPr/>
          <p:nvPr/>
        </p:nvCxnSpPr>
        <p:spPr>
          <a:xfrm>
            <a:off x="9665822" y="5511800"/>
            <a:ext cx="738387" cy="1990884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6" name="Google Shape;146;p5"/>
          <p:cNvCxnSpPr/>
          <p:nvPr/>
        </p:nvCxnSpPr>
        <p:spPr>
          <a:xfrm flipH="1" rot="10800000">
            <a:off x="10034439" y="3704067"/>
            <a:ext cx="486579" cy="486579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7" name="Google Shape;147;p5"/>
          <p:cNvCxnSpPr/>
          <p:nvPr/>
        </p:nvCxnSpPr>
        <p:spPr>
          <a:xfrm>
            <a:off x="10064930" y="5323817"/>
            <a:ext cx="349142" cy="349142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8" name="Google Shape;148;p5"/>
          <p:cNvCxnSpPr/>
          <p:nvPr/>
        </p:nvCxnSpPr>
        <p:spPr>
          <a:xfrm>
            <a:off x="6365651" y="4876799"/>
            <a:ext cx="995094" cy="1"/>
          </a:xfrm>
          <a:prstGeom prst="straightConnector1">
            <a:avLst/>
          </a:prstGeom>
          <a:noFill/>
          <a:ln cap="flat" cmpd="sng" w="762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7000"/>
              <a:buFont typeface="Bodoni"/>
              <a:buNone/>
            </a:pPr>
            <a:r>
              <a:rPr b="0" i="0" lang="en-US" sz="70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LODREFINE</a:t>
            </a:r>
            <a:endParaRPr/>
          </a:p>
        </p:txBody>
      </p:sp>
      <p:sp>
        <p:nvSpPr>
          <p:cNvPr id="154" name="Google Shape;154;p7"/>
          <p:cNvSpPr/>
          <p:nvPr/>
        </p:nvSpPr>
        <p:spPr>
          <a:xfrm>
            <a:off x="799050" y="2310350"/>
            <a:ext cx="11180400" cy="67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000"/>
              <a:buFont typeface="Palatino"/>
              <a:buChar char="●"/>
            </a:pPr>
            <a:r>
              <a:rPr lang="en-US" sz="36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Realizamos la importación de nuestro CSV a LODRefine</a:t>
            </a:r>
            <a:endParaRPr sz="36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000"/>
              <a:buFont typeface="Palatino"/>
              <a:buChar char="●"/>
            </a:pPr>
            <a:r>
              <a:rPr lang="en-US" sz="36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Se </a:t>
            </a:r>
            <a:r>
              <a:rPr lang="en-US" sz="36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realizó</a:t>
            </a:r>
            <a:r>
              <a:rPr lang="en-US" sz="36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 un tratamiento de los datos</a:t>
            </a:r>
            <a:endParaRPr sz="36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57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latino"/>
              <a:buChar char="○"/>
            </a:pPr>
            <a:r>
              <a:rPr lang="en-US" sz="36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Limpieza</a:t>
            </a:r>
            <a:endParaRPr sz="36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57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latino"/>
              <a:buChar char="○"/>
            </a:pPr>
            <a:r>
              <a:rPr lang="en-US" sz="36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Homogeneidad de formatos</a:t>
            </a:r>
            <a:endParaRPr sz="36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57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latino"/>
              <a:buChar char="○"/>
            </a:pPr>
            <a:r>
              <a:rPr lang="en-US" sz="36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Agrupación de similares</a:t>
            </a:r>
            <a:endParaRPr sz="36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0ade89849_0_77"/>
          <p:cNvSpPr txBox="1"/>
          <p:nvPr>
            <p:ph type="title"/>
          </p:nvPr>
        </p:nvSpPr>
        <p:spPr>
          <a:xfrm>
            <a:off x="508000" y="800100"/>
            <a:ext cx="11988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7000"/>
              <a:buFont typeface="Bodoni"/>
              <a:buNone/>
            </a:pPr>
            <a:r>
              <a:rPr b="0" i="0" lang="en-US" sz="70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LODREFINE</a:t>
            </a:r>
            <a:endParaRPr/>
          </a:p>
        </p:txBody>
      </p:sp>
      <p:sp>
        <p:nvSpPr>
          <p:cNvPr id="160" name="Google Shape;160;g70ade89849_0_77"/>
          <p:cNvSpPr/>
          <p:nvPr/>
        </p:nvSpPr>
        <p:spPr>
          <a:xfrm>
            <a:off x="399725" y="2818248"/>
            <a:ext cx="1589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Antes</a:t>
            </a:r>
            <a:endParaRPr/>
          </a:p>
        </p:txBody>
      </p:sp>
      <p:sp>
        <p:nvSpPr>
          <p:cNvPr id="161" name="Google Shape;161;g70ade89849_0_77"/>
          <p:cNvSpPr/>
          <p:nvPr/>
        </p:nvSpPr>
        <p:spPr>
          <a:xfrm>
            <a:off x="10581208" y="2818248"/>
            <a:ext cx="1267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Después</a:t>
            </a:r>
            <a:endParaRPr/>
          </a:p>
        </p:txBody>
      </p:sp>
      <p:pic>
        <p:nvPicPr>
          <p:cNvPr id="162" name="Google Shape;162;g70ade89849_0_77"/>
          <p:cNvPicPr preferRelativeResize="0"/>
          <p:nvPr/>
        </p:nvPicPr>
        <p:blipFill rotWithShape="1">
          <a:blip r:embed="rId3">
            <a:alphaModFix/>
          </a:blip>
          <a:srcRect b="55365" l="308" r="298" t="0"/>
          <a:stretch/>
        </p:blipFill>
        <p:spPr>
          <a:xfrm>
            <a:off x="7880914" y="3774701"/>
            <a:ext cx="4197274" cy="53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70ade89849_0_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7649" y="3702050"/>
            <a:ext cx="5357875" cy="569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70ade89849_0_77"/>
          <p:cNvSpPr/>
          <p:nvPr/>
        </p:nvSpPr>
        <p:spPr>
          <a:xfrm>
            <a:off x="799050" y="2310350"/>
            <a:ext cx="884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191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000"/>
              <a:buFont typeface="Palatino"/>
              <a:buChar char="●"/>
            </a:pPr>
            <a:r>
              <a:rPr lang="en-US" sz="3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Tratamiento de los datos (Limpieza)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 txBox="1"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7000"/>
              <a:buFont typeface="Bodoni"/>
              <a:buNone/>
            </a:pPr>
            <a:r>
              <a:rPr b="0" i="0" lang="en-US" sz="70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LODREFINE</a:t>
            </a:r>
            <a:endParaRPr/>
          </a:p>
        </p:txBody>
      </p:sp>
      <p:sp>
        <p:nvSpPr>
          <p:cNvPr id="170" name="Google Shape;170;p8"/>
          <p:cNvSpPr/>
          <p:nvPr/>
        </p:nvSpPr>
        <p:spPr>
          <a:xfrm>
            <a:off x="399725" y="2818248"/>
            <a:ext cx="1589187" cy="508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Antes</a:t>
            </a:r>
            <a:endParaRPr/>
          </a:p>
        </p:txBody>
      </p:sp>
      <p:sp>
        <p:nvSpPr>
          <p:cNvPr id="171" name="Google Shape;171;p8"/>
          <p:cNvSpPr/>
          <p:nvPr/>
        </p:nvSpPr>
        <p:spPr>
          <a:xfrm>
            <a:off x="10581208" y="2818248"/>
            <a:ext cx="1267570" cy="508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Después</a:t>
            </a:r>
            <a:endParaRPr/>
          </a:p>
        </p:txBody>
      </p:sp>
      <p:pic>
        <p:nvPicPr>
          <p:cNvPr id="172" name="Google Shape;172;p8"/>
          <p:cNvPicPr preferRelativeResize="0"/>
          <p:nvPr/>
        </p:nvPicPr>
        <p:blipFill rotWithShape="1">
          <a:blip r:embed="rId3">
            <a:alphaModFix/>
          </a:blip>
          <a:srcRect b="38078" l="0" r="0" t="0"/>
          <a:stretch/>
        </p:blipFill>
        <p:spPr>
          <a:xfrm>
            <a:off x="870531" y="3966446"/>
            <a:ext cx="2415092" cy="490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8"/>
          <p:cNvPicPr preferRelativeResize="0"/>
          <p:nvPr/>
        </p:nvPicPr>
        <p:blipFill rotWithShape="1">
          <a:blip r:embed="rId4">
            <a:alphaModFix/>
          </a:blip>
          <a:srcRect b="51385" l="0" r="0" t="0"/>
          <a:stretch/>
        </p:blipFill>
        <p:spPr>
          <a:xfrm>
            <a:off x="9214154" y="3966446"/>
            <a:ext cx="2754716" cy="490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"/>
          <p:cNvSpPr/>
          <p:nvPr/>
        </p:nvSpPr>
        <p:spPr>
          <a:xfrm>
            <a:off x="799050" y="2310350"/>
            <a:ext cx="884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191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000"/>
              <a:buFont typeface="Palatino"/>
              <a:buChar char="●"/>
            </a:pPr>
            <a:r>
              <a:rPr lang="en-US" sz="3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Tratamiento de los datos (Limpieza)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Montserrat Silva</dc:creator>
</cp:coreProperties>
</file>